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E39"/>
    <a:srgbClr val="403E34"/>
    <a:srgbClr val="6F6C5B"/>
    <a:srgbClr val="45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74D9D-4F80-4102-B38B-60779AEF1F0C}" v="12" dt="2023-11-29T17:15:2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0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7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abip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menabip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BD17D-B131-D55E-EA56-6D19FD44F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859225" cy="3495365"/>
          </a:xfrm>
        </p:spPr>
        <p:txBody>
          <a:bodyPr anchor="t">
            <a:normAutofit/>
          </a:bodyPr>
          <a:lstStyle/>
          <a:p>
            <a:pPr algn="ctr"/>
            <a:r>
              <a:rPr lang="de-DE" sz="7000" dirty="0">
                <a:solidFill>
                  <a:srgbClr val="458C9E"/>
                </a:solidFill>
              </a:rPr>
              <a:t>The </a:t>
            </a:r>
            <a:r>
              <a:rPr lang="de-DE" sz="7000" dirty="0" err="1">
                <a:solidFill>
                  <a:srgbClr val="458C9E"/>
                </a:solidFill>
              </a:rPr>
              <a:t>birth</a:t>
            </a:r>
            <a:r>
              <a:rPr lang="de-DE" sz="7000" dirty="0">
                <a:solidFill>
                  <a:srgbClr val="458C9E"/>
                </a:solidFill>
              </a:rPr>
              <a:t> </a:t>
            </a:r>
            <a:r>
              <a:rPr lang="de-DE" sz="7000" dirty="0" err="1">
                <a:solidFill>
                  <a:srgbClr val="458C9E"/>
                </a:solidFill>
              </a:rPr>
              <a:t>of</a:t>
            </a:r>
            <a:r>
              <a:rPr lang="de-DE" sz="7000" dirty="0">
                <a:solidFill>
                  <a:srgbClr val="458C9E"/>
                </a:solidFill>
              </a:rPr>
              <a:t> </a:t>
            </a:r>
            <a:r>
              <a:rPr lang="de-DE" sz="7000" dirty="0" err="1">
                <a:solidFill>
                  <a:srgbClr val="458C9E"/>
                </a:solidFill>
              </a:rPr>
              <a:t>menabip</a:t>
            </a:r>
            <a:endParaRPr lang="de-DE" sz="7000" dirty="0">
              <a:solidFill>
                <a:srgbClr val="458C9E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83C314-E8ED-5383-83F6-746D5461F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004" y="4643120"/>
            <a:ext cx="5732851" cy="1268361"/>
          </a:xfrm>
        </p:spPr>
        <p:txBody>
          <a:bodyPr anchor="b">
            <a:noAutofit/>
          </a:bodyPr>
          <a:lstStyle/>
          <a:p>
            <a:pPr algn="ctr"/>
            <a:r>
              <a:rPr lang="en-US" sz="3600" b="1" i="0" dirty="0">
                <a:solidFill>
                  <a:srgbClr val="413E39"/>
                </a:solidFill>
                <a:effectLst/>
                <a:latin typeface="Arial" panose="020B0604020202020204" pitchFamily="34" charset="0"/>
              </a:rPr>
              <a:t>WE TAKE SMALL STEPS, TO ACHIEVE BIG GOALS</a:t>
            </a:r>
            <a:endParaRPr lang="de-DE" sz="3600" b="1" dirty="0">
              <a:solidFill>
                <a:srgbClr val="413E39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C4A240-603D-BF34-D54D-8DB5956A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r="23321"/>
          <a:stretch/>
        </p:blipFill>
        <p:spPr>
          <a:xfrm>
            <a:off x="8640000" y="0"/>
            <a:ext cx="3457580" cy="648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DFAA35-4A77-2DCF-4C44-6B4DED0EAF5E}"/>
              </a:ext>
            </a:extLst>
          </p:cNvPr>
          <p:cNvSpPr txBox="1"/>
          <p:nvPr/>
        </p:nvSpPr>
        <p:spPr>
          <a:xfrm>
            <a:off x="8532727" y="5172817"/>
            <a:ext cx="365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3E3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www.menabip.org</a:t>
            </a:r>
            <a:endParaRPr lang="de-DE" b="1" dirty="0">
              <a:solidFill>
                <a:srgbClr val="403E34"/>
              </a:solidFill>
            </a:endParaRPr>
          </a:p>
          <a:p>
            <a:pPr algn="ctr"/>
            <a:r>
              <a:rPr lang="de-DE" b="1" dirty="0">
                <a:solidFill>
                  <a:srgbClr val="403E3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info@menabip.org</a:t>
            </a:r>
            <a:endParaRPr lang="de-DE" b="1" dirty="0">
              <a:solidFill>
                <a:srgbClr val="403E34"/>
              </a:solidFill>
            </a:endParaRPr>
          </a:p>
          <a:p>
            <a:pPr algn="ctr"/>
            <a:r>
              <a:rPr lang="de-DE" b="1" dirty="0">
                <a:solidFill>
                  <a:srgbClr val="403E34"/>
                </a:solidFill>
              </a:rPr>
              <a:t>Contact Person:</a:t>
            </a:r>
          </a:p>
          <a:p>
            <a:pPr algn="ctr"/>
            <a:r>
              <a:rPr lang="de-DE" b="1" dirty="0">
                <a:solidFill>
                  <a:srgbClr val="403E34"/>
                </a:solidFill>
              </a:rPr>
              <a:t>Azar Tahossein</a:t>
            </a:r>
          </a:p>
          <a:p>
            <a:pPr algn="ctr"/>
            <a:r>
              <a:rPr lang="de-DE" b="1" dirty="0">
                <a:solidFill>
                  <a:srgbClr val="403E34"/>
                </a:solidFill>
              </a:rPr>
              <a:t>azar.tahossein@gmail.com</a:t>
            </a:r>
          </a:p>
        </p:txBody>
      </p:sp>
    </p:spTree>
    <p:extLst>
      <p:ext uri="{BB962C8B-B14F-4D97-AF65-F5344CB8AC3E}">
        <p14:creationId xmlns:p14="http://schemas.microsoft.com/office/powerpoint/2010/main" val="198589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BA6A30F-E4C8-1BE8-B9DE-E75FE84B5E57}"/>
              </a:ext>
            </a:extLst>
          </p:cNvPr>
          <p:cNvSpPr txBox="1"/>
          <p:nvPr/>
        </p:nvSpPr>
        <p:spPr>
          <a:xfrm>
            <a:off x="1087120" y="1594683"/>
            <a:ext cx="1067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• by holding scientific events.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• through international exchange.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• by publishing a specialist journal.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• by promoting high standards of clinical practice, education and research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  in diagnostic and therapeutic interventional pulmonology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  including bronchoscopy and thoracoscopy as well as in training and further</a:t>
            </a:r>
          </a:p>
          <a:p>
            <a:pPr algn="l"/>
            <a:r>
              <a:rPr lang="en-US" sz="2400" dirty="0">
                <a:solidFill>
                  <a:srgbClr val="403E34"/>
                </a:solidFill>
                <a:latin typeface="Arial" panose="020B0604020202020204" pitchFamily="34" charset="0"/>
              </a:rPr>
              <a:t>  </a:t>
            </a:r>
            <a:r>
              <a:rPr lang="de-DE" sz="2400" dirty="0" err="1">
                <a:solidFill>
                  <a:srgbClr val="403E34"/>
                </a:solidFill>
                <a:latin typeface="Arial" panose="020B0604020202020204" pitchFamily="34" charset="0"/>
              </a:rPr>
              <a:t>education</a:t>
            </a:r>
            <a:r>
              <a:rPr lang="en-US" sz="2400" dirty="0">
                <a:solidFill>
                  <a:srgbClr val="403E34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of the endoscopy staff.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• by exchanging of knowledge and experience with relevant national and</a:t>
            </a:r>
          </a:p>
          <a:p>
            <a:pPr algn="l"/>
            <a:r>
              <a:rPr lang="en-US" sz="2400" dirty="0">
                <a:solidFill>
                  <a:srgbClr val="403E34"/>
                </a:solidFill>
                <a:latin typeface="Arial" panose="020B0604020202020204" pitchFamily="34" charset="0"/>
              </a:rPr>
              <a:t>  </a:t>
            </a:r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international associations. 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• by organizing regular meetings in collaboration with various national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  and international organizations to support regional conferences,</a:t>
            </a:r>
          </a:p>
          <a:p>
            <a:pPr algn="l"/>
            <a:r>
              <a:rPr lang="en-US" sz="2400" b="0" i="0" dirty="0">
                <a:solidFill>
                  <a:srgbClr val="403E34"/>
                </a:solidFill>
                <a:effectLst/>
                <a:latin typeface="Arial" panose="020B0604020202020204" pitchFamily="34" charset="0"/>
              </a:rPr>
              <a:t>  Symposiums or workshops.</a:t>
            </a:r>
            <a:endParaRPr lang="de-DE" sz="2400" dirty="0">
              <a:solidFill>
                <a:srgbClr val="403E3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B8B39D-16BD-5C94-C9AE-A98CDEB37A5D}"/>
              </a:ext>
            </a:extLst>
          </p:cNvPr>
          <p:cNvSpPr txBox="1"/>
          <p:nvPr/>
        </p:nvSpPr>
        <p:spPr>
          <a:xfrm>
            <a:off x="1087120" y="958850"/>
            <a:ext cx="55915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0" dirty="0">
                <a:solidFill>
                  <a:srgbClr val="413E39"/>
                </a:solidFill>
                <a:effectLst/>
                <a:latin typeface="Nunito Sans" panose="020F0502020204030204" pitchFamily="2" charset="0"/>
              </a:rPr>
              <a:t>ACHIEVEMENT OF OBJECTIVES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32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Fahrrad, Design enthält.&#10;&#10;Automatisch generierte Beschreibung">
            <a:extLst>
              <a:ext uri="{FF2B5EF4-FFF2-40B4-BE49-F238E27FC236}">
                <a16:creationId xmlns:a16="http://schemas.microsoft.com/office/drawing/2014/main" id="{3BB01B53-7D36-43F1-D094-E217FC6A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79" y="1107329"/>
            <a:ext cx="5282041" cy="52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443817-354B-B712-4C05-5E8E098B82D3}"/>
              </a:ext>
            </a:extLst>
          </p:cNvPr>
          <p:cNvSpPr txBox="1"/>
          <p:nvPr/>
        </p:nvSpPr>
        <p:spPr>
          <a:xfrm>
            <a:off x="904240" y="939800"/>
            <a:ext cx="475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/>
              <a:t>Sign</a:t>
            </a:r>
            <a:r>
              <a:rPr lang="de-DE" sz="2200" b="1" dirty="0"/>
              <a:t> </a:t>
            </a:r>
            <a:r>
              <a:rPr lang="de-DE" sz="2200" b="1" dirty="0" err="1"/>
              <a:t>up</a:t>
            </a:r>
            <a:r>
              <a:rPr lang="de-DE" sz="2200" b="1" dirty="0"/>
              <a:t> &amp; Log in via Smartphone</a:t>
            </a:r>
          </a:p>
        </p:txBody>
      </p:sp>
      <p:pic>
        <p:nvPicPr>
          <p:cNvPr id="4" name="Grafik 3" descr="Ein Bild, das Text, Screenshot, Mann, Anzug enthält.&#10;&#10;Automatisch generierte Beschreibung">
            <a:extLst>
              <a:ext uri="{FF2B5EF4-FFF2-40B4-BE49-F238E27FC236}">
                <a16:creationId xmlns:a16="http://schemas.microsoft.com/office/drawing/2014/main" id="{6A8CC91A-7331-0193-6B08-456A43916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72" y="1686559"/>
            <a:ext cx="2093976" cy="4653280"/>
          </a:xfrm>
          <a:prstGeom prst="rect">
            <a:avLst/>
          </a:prstGeom>
        </p:spPr>
      </p:pic>
      <p:pic>
        <p:nvPicPr>
          <p:cNvPr id="10" name="Grafik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C7250E9-16F8-792C-FCE3-5A6B6BA9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12" y="1686559"/>
            <a:ext cx="2093976" cy="4653280"/>
          </a:xfrm>
          <a:prstGeom prst="rect">
            <a:avLst/>
          </a:prstGeom>
        </p:spPr>
      </p:pic>
      <p:pic>
        <p:nvPicPr>
          <p:cNvPr id="12" name="Grafik 11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853AF07D-CA4F-F3E3-97A0-0DF069979AD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64" y="1686559"/>
            <a:ext cx="2093976" cy="4653280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FE98701-9C82-691E-B346-DD71A1564041}"/>
              </a:ext>
            </a:extLst>
          </p:cNvPr>
          <p:cNvCxnSpPr>
            <a:cxnSpLocks/>
          </p:cNvCxnSpPr>
          <p:nvPr/>
        </p:nvCxnSpPr>
        <p:spPr>
          <a:xfrm flipV="1">
            <a:off x="5169916" y="2600960"/>
            <a:ext cx="1316228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5B69B2C-6F17-DEF9-2DF3-7F0F1EDECFEE}"/>
              </a:ext>
            </a:extLst>
          </p:cNvPr>
          <p:cNvCxnSpPr>
            <a:cxnSpLocks/>
          </p:cNvCxnSpPr>
          <p:nvPr/>
        </p:nvCxnSpPr>
        <p:spPr>
          <a:xfrm flipV="1">
            <a:off x="2561336" y="2600960"/>
            <a:ext cx="1316228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2F1A055-34F9-CAA6-D09B-9BFA45DF10DB}"/>
              </a:ext>
            </a:extLst>
          </p:cNvPr>
          <p:cNvCxnSpPr>
            <a:cxnSpLocks/>
          </p:cNvCxnSpPr>
          <p:nvPr/>
        </p:nvCxnSpPr>
        <p:spPr>
          <a:xfrm flipV="1">
            <a:off x="7753350" y="4013199"/>
            <a:ext cx="1316228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13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443817-354B-B712-4C05-5E8E098B82D3}"/>
              </a:ext>
            </a:extLst>
          </p:cNvPr>
          <p:cNvSpPr txBox="1"/>
          <p:nvPr/>
        </p:nvSpPr>
        <p:spPr>
          <a:xfrm>
            <a:off x="904240" y="939800"/>
            <a:ext cx="475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/>
              <a:t>Sign</a:t>
            </a:r>
            <a:r>
              <a:rPr lang="de-DE" sz="2200" b="1" dirty="0"/>
              <a:t> </a:t>
            </a:r>
            <a:r>
              <a:rPr lang="de-DE" sz="2200" b="1" dirty="0" err="1"/>
              <a:t>up</a:t>
            </a:r>
            <a:r>
              <a:rPr lang="de-DE" sz="2200" b="1" dirty="0"/>
              <a:t> &amp; Log in via Computer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8CC91A-7331-0193-6B08-456A43916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172" y="1686559"/>
            <a:ext cx="2093976" cy="46532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3AF07D-CA4F-F3E3-97A0-0DF069979AD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464" y="1686559"/>
            <a:ext cx="2093976" cy="4653280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5B69B2C-6F17-DEF9-2DF3-7F0F1EDECFEE}"/>
              </a:ext>
            </a:extLst>
          </p:cNvPr>
          <p:cNvCxnSpPr>
            <a:cxnSpLocks/>
          </p:cNvCxnSpPr>
          <p:nvPr/>
        </p:nvCxnSpPr>
        <p:spPr>
          <a:xfrm flipV="1">
            <a:off x="2400046" y="2448560"/>
            <a:ext cx="1316228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2F1A055-34F9-CAA6-D09B-9BFA45DF10DB}"/>
              </a:ext>
            </a:extLst>
          </p:cNvPr>
          <p:cNvCxnSpPr>
            <a:cxnSpLocks/>
          </p:cNvCxnSpPr>
          <p:nvPr/>
        </p:nvCxnSpPr>
        <p:spPr>
          <a:xfrm flipV="1">
            <a:off x="7519670" y="2915919"/>
            <a:ext cx="1316228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44163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22363C"/>
      </a:dk2>
      <a:lt2>
        <a:srgbClr val="E8E2E7"/>
      </a:lt2>
      <a:accent1>
        <a:srgbClr val="81AC87"/>
      </a:accent1>
      <a:accent2>
        <a:srgbClr val="75AB93"/>
      </a:accent2>
      <a:accent3>
        <a:srgbClr val="80A9A8"/>
      </a:accent3>
      <a:accent4>
        <a:srgbClr val="7FA3BA"/>
      </a:accent4>
      <a:accent5>
        <a:srgbClr val="96A0C6"/>
      </a:accent5>
      <a:accent6>
        <a:srgbClr val="8C7FBA"/>
      </a:accent6>
      <a:hlink>
        <a:srgbClr val="AE69A5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22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Neue Haas Grotesk Text Pro</vt:lpstr>
      <vt:lpstr>Nunito Sans</vt:lpstr>
      <vt:lpstr>BjornVTI</vt:lpstr>
      <vt:lpstr>The birth of menabip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birth of menabip</dc:title>
  <dc:creator>Azar Ta</dc:creator>
  <cp:lastModifiedBy>Azar Ta</cp:lastModifiedBy>
  <cp:revision>2</cp:revision>
  <dcterms:created xsi:type="dcterms:W3CDTF">2023-11-26T19:05:59Z</dcterms:created>
  <dcterms:modified xsi:type="dcterms:W3CDTF">2023-11-29T17:18:23Z</dcterms:modified>
</cp:coreProperties>
</file>